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59" r:id="rId5"/>
    <p:sldMasterId id="2147483664" r:id="rId6"/>
  </p:sldMasterIdLst>
  <p:notesMasterIdLst>
    <p:notesMasterId r:id="rId41"/>
  </p:notesMasterIdLst>
  <p:handoutMasterIdLst>
    <p:handoutMasterId r:id="rId42"/>
  </p:handout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42" d="100"/>
          <a:sy n="142" d="100"/>
        </p:scale>
        <p:origin x="714" y="126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October 13, 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t>Fall 2020 Industry Outlook Survey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t>Tuesday, September 22,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For your properties managed by third party management companies, did you find them to be effective partners in addressing the impact of Covid?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2634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138714"/>
            <a:ext cx="75438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Please Rank the Major Brands that you think have most effectively addressed Covid as an Owner.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87    Skipped: 16</a:t>
            </a:r>
          </a:p>
        </p:txBody>
      </p:sp>
      <p:pic>
        <p:nvPicPr>
          <p:cNvPr id="4" name="Picture 3" descr="chart53063011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143" y="1049658"/>
            <a:ext cx="5729712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Please Rank the Major Brands that you think have most effectively addressed Covid as an Owner.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87    Skipped: 16</a:t>
            </a:r>
          </a:p>
        </p:txBody>
      </p:sp>
      <p:pic>
        <p:nvPicPr>
          <p:cNvPr id="4" name="Picture 3" descr="table53063011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576864"/>
            <a:ext cx="7543800" cy="25146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Q6: For your properties with non-CMBS debt, are you finding your lenders to be  flexible partners?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3518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007" y="1049658"/>
            <a:ext cx="529998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Q6: For your properties with non-CMBS debt, are you finding your lenders to be  flexible partners?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3518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138714"/>
            <a:ext cx="75438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Q7: If you answered yes above, when do you expect lenders to stop being flexible?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72    Skipped: 31</a:t>
            </a:r>
          </a:p>
        </p:txBody>
      </p:sp>
      <p:pic>
        <p:nvPicPr>
          <p:cNvPr id="4" name="Picture 3" descr="chart53318178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143" y="1049658"/>
            <a:ext cx="5729712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Q7: If you answered yes above, when do you expect lenders to stop being flexible?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72    Skipped: 31</a:t>
            </a:r>
          </a:p>
        </p:txBody>
      </p:sp>
      <p:pic>
        <p:nvPicPr>
          <p:cNvPr id="4" name="Picture 3" descr="table53318178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729264"/>
            <a:ext cx="7543800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Q8: If you answered no to question number 6 above, how much trouble are you in on a scale of 1 to 5 with 1 being "not much" and 5 being "doomed."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42    Skipped: 61</a:t>
            </a:r>
          </a:p>
        </p:txBody>
      </p:sp>
      <p:pic>
        <p:nvPicPr>
          <p:cNvPr id="4" name="Picture 3" descr="chart53321000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Q8: If you answered no to question number 6 above, how much trouble are you in on a scale of 1 to 5 with 1 being "not much" and 5 being "doomed."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42    Skipped: 61</a:t>
            </a:r>
          </a:p>
        </p:txBody>
      </p:sp>
      <p:pic>
        <p:nvPicPr>
          <p:cNvPr id="4" name="Picture 3" descr="table53321000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532414"/>
            <a:ext cx="7543800" cy="26035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Do you have any hotels that you expect to hand the keys back to the lender or enter into a forced sale situation?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3579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t>Date Created: Monday, September 07, 2020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t>Total Responses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t>Complete Responses: 103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Do you have any hotels that you expect to hand the keys back to the lender or enter into a forced sale situation?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3579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532414"/>
            <a:ext cx="7543800" cy="26035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Q11: In providing guidance to your operators for 2021 what year are you using for guidance?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3129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Q11: In providing guidance to your operators for 2021 what year are you using for guidance?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3129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Q12: For your full-service hotels what budgeting direction are you providing for 2021 in terms of RevPAR versus 2019? (On average}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2284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Q12: For your full-service hotels what budgeting direction are you providing for 2021 in terms of RevPAR versus 2019? (On average}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2284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Q13: For your select and limited-service hotels what budgeting direction are you providing for 2021 in terms of RevPAR versus 2019? (On average}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322818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Q13: For your select and limited-service hotels what budgeting direction are you providing for 2021 in terms of RevPAR versus 2019? (On average}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322818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Q14: When do you think RevPAR will return to 2019 levels for the US as a whole?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2285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Q14: When do you think RevPAR will return to 2019 levels for the US as a whole?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2285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Q15: When do you think RevPAR will return to 2019 levels in the top 25 markets?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3416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Q1: Do you have any hotels that are meeting or exceeding 2020 budgeted RevPAR?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2283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Q15: When do you think RevPAR will return to 2019 levels in the top 25 markets?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3416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Q16: When do you think RevPAR will return to 2019 levels for the US outside of the top 25 markets?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3431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Q16: When do you think RevPAR will return to 2019 levels for the US outside of the top 25 markets?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3431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Q17: Of the following, what factors are you most concerned about right now?  Please select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3716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Q17: Of the following, what factors are you most concerned about right now?  Please select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3716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Q1: Do you have any hotels that are meeting or exceeding 2020 budgeted RevPAR?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2283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532414"/>
            <a:ext cx="7543800" cy="260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What is your 2020 full year forecast for RevPAR versus budget for your entire portfolio?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2284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What is your 2020 full year forecast for RevPAR versus budget for your entire portfolio?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2284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532414"/>
            <a:ext cx="7543800" cy="260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If you have brand managed properties, did you find them to be effective partners in addressing the impact of Covid?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2284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If you have brand managed properties, did you find them to be effective partners in addressing the impact of Covid?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table53062284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35564"/>
            <a:ext cx="7543800" cy="2997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For your properties managed by third party management companies, did you find them to be effective partners in addressing the impact of Covid?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103    Skipped: 0</a:t>
            </a:r>
          </a:p>
        </p:txBody>
      </p:sp>
      <p:pic>
        <p:nvPicPr>
          <p:cNvPr id="4" name="Picture 3" descr="chart53062634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007" y="1049658"/>
            <a:ext cx="5299984" cy="35690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ABF41267D074AB5F6B70BACAF2C27" ma:contentTypeVersion="12" ma:contentTypeDescription="Create a new document." ma:contentTypeScope="" ma:versionID="ea8547953768877fff4f91e2d74a97be">
  <xsd:schema xmlns:xsd="http://www.w3.org/2001/XMLSchema" xmlns:xs="http://www.w3.org/2001/XMLSchema" xmlns:p="http://schemas.microsoft.com/office/2006/metadata/properties" xmlns:ns2="72ed1e20-d926-47fa-b126-c2af6fbbb175" xmlns:ns3="38f720b9-37cc-48f6-9e3a-33aececb317e" targetNamespace="http://schemas.microsoft.com/office/2006/metadata/properties" ma:root="true" ma:fieldsID="fe1f9423b930649d255ec262f03a178a" ns2:_="" ns3:_="">
    <xsd:import namespace="72ed1e20-d926-47fa-b126-c2af6fbbb175"/>
    <xsd:import namespace="38f720b9-37cc-48f6-9e3a-33aececb31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d1e20-d926-47fa-b126-c2af6fbbb1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f720b9-37cc-48f6-9e3a-33aececb31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9F4A3F-9AA6-43CE-A76C-CB1CC105C585}">
  <ds:schemaRefs>
    <ds:schemaRef ds:uri="38f720b9-37cc-48f6-9e3a-33aececb317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2ed1e20-d926-47fa-b126-c2af6fbbb1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DC018DE-7743-4BA4-B6F4-F008F7EA60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1E7B53-D156-4D67-8E2B-271FCD2F3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ed1e20-d926-47fa-b126-c2af6fbbb175"/>
    <ds:schemaRef ds:uri="38f720b9-37cc-48f6-9e3a-33aececb31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343</TotalTime>
  <Words>925</Words>
  <Application>Microsoft Office PowerPoint</Application>
  <PresentationFormat>On-screen Show (16:9)</PresentationFormat>
  <Paragraphs>70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Helvetica Neue</vt:lpstr>
      <vt:lpstr>SM-template-20140529</vt:lpstr>
      <vt:lpstr>Data slides</vt:lpstr>
      <vt:lpstr>Response Summary</vt:lpstr>
      <vt:lpstr>PowerPoint Presentation</vt:lpstr>
      <vt:lpstr>103</vt:lpstr>
      <vt:lpstr>Q1: Do you have any hotels that are meeting or exceeding 2020 budgeted RevPAR?</vt:lpstr>
      <vt:lpstr>Q1: Do you have any hotels that are meeting or exceeding 2020 budgeted RevPAR?</vt:lpstr>
      <vt:lpstr>Q2: What is your 2020 full year forecast for RevPAR versus budget for your entire portfolio?</vt:lpstr>
      <vt:lpstr>Q2: What is your 2020 full year forecast for RevPAR versus budget for your entire portfolio?</vt:lpstr>
      <vt:lpstr>Q3: If you have brand managed properties, did you find them to be effective partners in addressing the impact of Covid?</vt:lpstr>
      <vt:lpstr>Q3: If you have brand managed properties, did you find them to be effective partners in addressing the impact of Covid?</vt:lpstr>
      <vt:lpstr>Q4: For your properties managed by third party management companies, did you find them to be effective partners in addressing the impact of Covid?</vt:lpstr>
      <vt:lpstr>Q4: For your properties managed by third party management companies, did you find them to be effective partners in addressing the impact of Covid?</vt:lpstr>
      <vt:lpstr>Q5: Please Rank the Major Brands that you think have most effectively addressed Covid as an Owner.</vt:lpstr>
      <vt:lpstr>Q5: Please Rank the Major Brands that you think have most effectively addressed Covid as an Owner.</vt:lpstr>
      <vt:lpstr>Q6: For your properties with non-CMBS debt, are you finding your lenders to be  flexible partners?</vt:lpstr>
      <vt:lpstr>Q6: For your properties with non-CMBS debt, are you finding your lenders to be  flexible partners?</vt:lpstr>
      <vt:lpstr>Q7: If you answered yes above, when do you expect lenders to stop being flexible?</vt:lpstr>
      <vt:lpstr>Q7: If you answered yes above, when do you expect lenders to stop being flexible?</vt:lpstr>
      <vt:lpstr>Q8: If you answered no to question number 6 above, how much trouble are you in on a scale of 1 to 5 with 1 being "not much" and 5 being "doomed."</vt:lpstr>
      <vt:lpstr>Q8: If you answered no to question number 6 above, how much trouble are you in on a scale of 1 to 5 with 1 being "not much" and 5 being "doomed."</vt:lpstr>
      <vt:lpstr>Q9: Do you have any hotels that you expect to hand the keys back to the lender or enter into a forced sale situation?</vt:lpstr>
      <vt:lpstr>Q9: Do you have any hotels that you expect to hand the keys back to the lender or enter into a forced sale situation?</vt:lpstr>
      <vt:lpstr>Q11: In providing guidance to your operators for 2021 what year are you using for guidance?</vt:lpstr>
      <vt:lpstr>Q11: In providing guidance to your operators for 2021 what year are you using for guidance?</vt:lpstr>
      <vt:lpstr>Q12: For your full-service hotels what budgeting direction are you providing for 2021 in terms of RevPAR versus 2019? (On average}</vt:lpstr>
      <vt:lpstr>Q12: For your full-service hotels what budgeting direction are you providing for 2021 in terms of RevPAR versus 2019? (On average}</vt:lpstr>
      <vt:lpstr>Q13: For your select and limited-service hotels what budgeting direction are you providing for 2021 in terms of RevPAR versus 2019? (On average}</vt:lpstr>
      <vt:lpstr>Q13: For your select and limited-service hotels what budgeting direction are you providing for 2021 in terms of RevPAR versus 2019? (On average}</vt:lpstr>
      <vt:lpstr>Q14: When do you think RevPAR will return to 2019 levels for the US as a whole?</vt:lpstr>
      <vt:lpstr>Q14: When do you think RevPAR will return to 2019 levels for the US as a whole?</vt:lpstr>
      <vt:lpstr>Q15: When do you think RevPAR will return to 2019 levels in the top 25 markets?</vt:lpstr>
      <vt:lpstr>Q15: When do you think RevPAR will return to 2019 levels in the top 25 markets?</vt:lpstr>
      <vt:lpstr>Q16: When do you think RevPAR will return to 2019 levels for the US outside of the top 25 markets?</vt:lpstr>
      <vt:lpstr>Q16: When do you think RevPAR will return to 2019 levels for the US outside of the top 25 markets?</vt:lpstr>
      <vt:lpstr>Q17: Of the following, what factors are you most concerned about right now?  Please select 3</vt:lpstr>
      <vt:lpstr>Q17: Of the following, what factors are you most concerned about right now?  Please select 3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Matt Arrants</cp:lastModifiedBy>
  <cp:revision>46</cp:revision>
  <dcterms:created xsi:type="dcterms:W3CDTF">2014-01-30T23:18:11Z</dcterms:created>
  <dcterms:modified xsi:type="dcterms:W3CDTF">2020-10-13T19:01:54Z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0x010100AB1ABF41267D074AB5F6B70BACAF2C27</vt:lpwstr>
  </property>
</Properties>
</file>